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8" r:id="rId2"/>
    <p:sldId id="260" r:id="rId3"/>
    <p:sldId id="270" r:id="rId4"/>
    <p:sldId id="271" r:id="rId5"/>
    <p:sldId id="273" r:id="rId6"/>
    <p:sldId id="274" r:id="rId7"/>
    <p:sldId id="262" r:id="rId8"/>
    <p:sldId id="276" r:id="rId9"/>
    <p:sldId id="277" r:id="rId10"/>
    <p:sldId id="278" r:id="rId11"/>
    <p:sldId id="263" r:id="rId12"/>
    <p:sldId id="27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59" d="100"/>
          <a:sy n="59" d="100"/>
        </p:scale>
        <p:origin x="618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EBDA6D-DC69-4DCE-BAF7-6763517D3376}" type="datetimeFigureOut">
              <a:rPr lang="en-US"/>
              <a:t>2/27/2018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977E94-A6AB-4E02-8E43-E89F9CF4757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7F6C43-988E-4257-9A1C-C162EF036D58}" type="datetimeFigureOut">
              <a:rPr lang="en-US"/>
              <a:t>2/27/2018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D491D0-8E1B-49C7-849B-A28568D94497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2/27/2018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2/27/2018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/>
          <a:lstStyle/>
          <a:p>
            <a:fld id="{2CCFE9AC-F15C-4FA0-A6F1-298829FA691D}" type="datetimeFigureOut">
              <a:rPr lang="en-US"/>
              <a:t>2/27/2018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2/27/2018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2/27/2018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2/27/2018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2/27/2018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2/27/2018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2/27/2018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FE9AC-F15C-4FA0-A6F1-298829FA691D}" type="datetimeFigureOut">
              <a:rPr lang="en-US"/>
              <a:t>2/27/2018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66BE7-899D-4075-917F-DBDE33B6B69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</a:defRPr>
            </a:lvl1pPr>
          </a:lstStyle>
          <a:p>
            <a:fld id="{2CCFE9AC-F15C-4FA0-A6F1-298829FA691D}" type="datetimeFigureOut">
              <a:rPr lang="en-US" smtClean="0"/>
              <a:pPr/>
              <a:t>2/27/2018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</a:defRPr>
            </a:lvl1pPr>
          </a:lstStyle>
          <a:p>
            <a:fld id="{BD266BE7-899D-4075-917F-DBDE33B6B69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49218" y="1669774"/>
            <a:ext cx="9342782" cy="2491409"/>
          </a:xfrm>
        </p:spPr>
        <p:txBody>
          <a:bodyPr>
            <a:normAutofit fontScale="90000"/>
          </a:bodyPr>
          <a:lstStyle/>
          <a:p>
            <a:pPr algn="just"/>
            <a:r>
              <a:rPr lang="en-US" dirty="0"/>
              <a:t>BOCTOPUS: improved topology prediction of transmembrane</a:t>
            </a:r>
            <a:br>
              <a:rPr lang="en-US" dirty="0"/>
            </a:br>
            <a:r>
              <a:rPr lang="el-GR" i="1" dirty="0"/>
              <a:t>β </a:t>
            </a:r>
            <a:r>
              <a:rPr lang="en-US" dirty="0"/>
              <a:t>barrel proteins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70578" y="4538659"/>
            <a:ext cx="8500062" cy="865321"/>
          </a:xfrm>
        </p:spPr>
        <p:txBody>
          <a:bodyPr>
            <a:normAutofit fontScale="92500"/>
          </a:bodyPr>
          <a:lstStyle/>
          <a:p>
            <a:r>
              <a:rPr lang="en-US" dirty="0" err="1"/>
              <a:t>Sikander</a:t>
            </a:r>
            <a:r>
              <a:rPr lang="en-US" dirty="0"/>
              <a:t> Hayat and Arne </a:t>
            </a:r>
            <a:r>
              <a:rPr lang="en-US" dirty="0" err="1"/>
              <a:t>Elofsson</a:t>
            </a:r>
            <a:r>
              <a:rPr lang="en-US" dirty="0"/>
              <a:t>. </a:t>
            </a:r>
          </a:p>
          <a:p>
            <a:r>
              <a:rPr lang="es-ES" sz="1700" dirty="0" err="1"/>
              <a:t>Structural</a:t>
            </a:r>
            <a:r>
              <a:rPr lang="es-ES" sz="1700" dirty="0"/>
              <a:t> </a:t>
            </a:r>
            <a:r>
              <a:rPr lang="es-ES" sz="1700" dirty="0" err="1"/>
              <a:t>bioinformatics</a:t>
            </a:r>
            <a:r>
              <a:rPr lang="es-ES" sz="1700" dirty="0"/>
              <a:t>. Vol. 28 no. 4 2012, </a:t>
            </a:r>
            <a:r>
              <a:rPr lang="es-ES" sz="1700" dirty="0" err="1"/>
              <a:t>pages</a:t>
            </a:r>
            <a:r>
              <a:rPr lang="es-ES" sz="1700" dirty="0"/>
              <a:t> 516–522. DOI:10.1093/</a:t>
            </a:r>
            <a:r>
              <a:rPr lang="es-ES" sz="1700" dirty="0" err="1"/>
              <a:t>bioinformatics</a:t>
            </a:r>
            <a:r>
              <a:rPr lang="es-ES" sz="1700" dirty="0"/>
              <a:t>/btr710.</a:t>
            </a:r>
            <a:endParaRPr lang="en-US" sz="1700" dirty="0"/>
          </a:p>
        </p:txBody>
      </p:sp>
      <p:pic>
        <p:nvPicPr>
          <p:cNvPr id="1028" name="Picture 4" descr="Resultado de imagen de stockholm universitet logo">
            <a:extLst>
              <a:ext uri="{FF2B5EF4-FFF2-40B4-BE49-F238E27FC236}">
                <a16:creationId xmlns:a16="http://schemas.microsoft.com/office/drawing/2014/main" id="{E2910B46-07F1-4550-9818-0D144A2E96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6634" y="0"/>
            <a:ext cx="1318623" cy="1292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32FB341-42B2-45CF-B83C-7ADBD6E4F8D8}"/>
              </a:ext>
            </a:extLst>
          </p:cNvPr>
          <p:cNvSpPr txBox="1"/>
          <p:nvPr/>
        </p:nvSpPr>
        <p:spPr>
          <a:xfrm>
            <a:off x="9013371" y="5781456"/>
            <a:ext cx="3178629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b="1" dirty="0"/>
              <a:t>      Marina Martínez Hernández</a:t>
            </a:r>
          </a:p>
          <a:p>
            <a:pPr algn="r"/>
            <a:r>
              <a:rPr lang="en-US" b="1" dirty="0"/>
              <a:t>	 March 2018</a:t>
            </a:r>
          </a:p>
        </p:txBody>
      </p:sp>
    </p:spTree>
    <p:extLst>
      <p:ext uri="{BB962C8B-B14F-4D97-AF65-F5344CB8AC3E}">
        <p14:creationId xmlns:p14="http://schemas.microsoft.com/office/powerpoint/2010/main" val="173269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D75F05-8C91-4C66-BE2E-A3EC2F347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/>
              <a:t>RESULTS: TMB identification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810E9-B83F-433E-8750-5BBCF51331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046" y="2970097"/>
            <a:ext cx="4418511" cy="2835729"/>
          </a:xfrm>
        </p:spPr>
        <p:txBody>
          <a:bodyPr>
            <a:normAutofit/>
          </a:bodyPr>
          <a:lstStyle/>
          <a:p>
            <a:r>
              <a:rPr lang="en-US" dirty="0"/>
              <a:t>TMB if predicted strands &gt; N</a:t>
            </a:r>
          </a:p>
          <a:p>
            <a:r>
              <a:rPr lang="en-US" dirty="0"/>
              <a:t> Other methods are better</a:t>
            </a:r>
          </a:p>
          <a:p>
            <a:r>
              <a:rPr lang="en-US" dirty="0"/>
              <a:t>Secondary structure analysis show enrichment of β-strands in erroneous predictions</a:t>
            </a:r>
          </a:p>
          <a:p>
            <a:r>
              <a:rPr lang="en-US" dirty="0" err="1"/>
              <a:t>PSORTb</a:t>
            </a:r>
            <a:r>
              <a:rPr lang="en-US" dirty="0"/>
              <a:t> + BOCTOPUS(8)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BA6BB8-68A1-4800-BA16-6BC76607F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909" y="2324099"/>
            <a:ext cx="6685743" cy="412772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6349C19-CACA-4804-BF5F-B19E38FD3279}"/>
              </a:ext>
            </a:extLst>
          </p:cNvPr>
          <p:cNvSpPr/>
          <p:nvPr/>
        </p:nvSpPr>
        <p:spPr>
          <a:xfrm>
            <a:off x="5163909" y="5633357"/>
            <a:ext cx="6685743" cy="293914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99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CONCLUSIONS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A6C35866-91D1-4EB7-BCCA-42DCFEE9ABCF}"/>
              </a:ext>
            </a:extLst>
          </p:cNvPr>
          <p:cNvSpPr/>
          <p:nvPr/>
        </p:nvSpPr>
        <p:spPr>
          <a:xfrm>
            <a:off x="1280161" y="2190749"/>
            <a:ext cx="2278137" cy="398621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52400" tIns="797243" rIns="151743" bIns="797243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Improved topology</a:t>
            </a:r>
          </a:p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predictor </a:t>
            </a:r>
          </a:p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for TMBs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A1AFB01-95AD-4BBC-96D3-11E1D251E4BE}"/>
              </a:ext>
            </a:extLst>
          </p:cNvPr>
          <p:cNvSpPr/>
          <p:nvPr/>
        </p:nvSpPr>
        <p:spPr>
          <a:xfrm>
            <a:off x="3730844" y="2190749"/>
            <a:ext cx="2278137" cy="398621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52400" tIns="797243" rIns="151743" bIns="797243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Higher per residue accuracy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FC499458-5D4B-48C9-A3B6-EA42075C2D3B}"/>
              </a:ext>
            </a:extLst>
          </p:cNvPr>
          <p:cNvSpPr/>
          <p:nvPr/>
        </p:nvSpPr>
        <p:spPr>
          <a:xfrm>
            <a:off x="6179843" y="2190749"/>
            <a:ext cx="2278137" cy="398621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52400" tIns="797243" rIns="151743" bIns="797243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Combined with identification methods, reduce the FP detection of TMBs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6F00A37-B926-4359-8D1B-79D47817D8A1}"/>
              </a:ext>
            </a:extLst>
          </p:cNvPr>
          <p:cNvSpPr/>
          <p:nvPr/>
        </p:nvSpPr>
        <p:spPr>
          <a:xfrm>
            <a:off x="8628841" y="2190749"/>
            <a:ext cx="2278137" cy="3986213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8000 w 10000"/>
              <a:gd name="connsiteY2" fmla="*/ 10000 h 10000"/>
              <a:gd name="connsiteX3" fmla="*/ 2000 w 10000"/>
              <a:gd name="connsiteY3" fmla="*/ 10000 h 10000"/>
              <a:gd name="connsiteX4" fmla="*/ 0 w 10000"/>
              <a:gd name="connsiteY4" fmla="*/ 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0"/>
                </a:lnTo>
                <a:lnTo>
                  <a:pt x="10000" y="2000"/>
                </a:lnTo>
                <a:lnTo>
                  <a:pt x="10000" y="8000"/>
                </a:lnTo>
                <a:lnTo>
                  <a:pt x="0" y="10000"/>
                </a:lnTo>
                <a:close/>
              </a:path>
            </a:pathLst>
          </a:custGeom>
          <a:scene3d>
            <a:camera prst="orthographicFront"/>
            <a:lightRig rig="flat" dir="t"/>
          </a:scene3d>
          <a:sp3d prstMaterial="dkEdge">
            <a:bevelT w="8200" h="381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2">
            <a:schemeClr val="accent1">
              <a:hueOff val="0"/>
              <a:satOff val="0"/>
              <a:lumOff val="0"/>
              <a:alphaOff val="0"/>
            </a:schemeClr>
          </a:fillRef>
          <a:effectRef idx="1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dk1"/>
          </a:fontRef>
        </p:style>
        <p:txBody>
          <a:bodyPr spcFirstLastPara="0" vert="horz" wrap="square" lIns="152400" tIns="797243" rIns="151743" bIns="797243" numCol="1" spcCol="1270" anchor="ctr" anchorCtr="0">
            <a:noAutofit/>
          </a:bodyPr>
          <a:lstStyle/>
          <a:p>
            <a:pPr marL="0" lvl="0" indent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2400" kern="1200" dirty="0"/>
              <a:t>Not suitable for multi-chain TMBs predictions </a:t>
            </a:r>
          </a:p>
        </p:txBody>
      </p:sp>
    </p:spTree>
    <p:extLst>
      <p:ext uri="{BB962C8B-B14F-4D97-AF65-F5344CB8AC3E}">
        <p14:creationId xmlns:p14="http://schemas.microsoft.com/office/powerpoint/2010/main" val="2249699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DCE0BC-93A0-44E7-A2C1-69278A26B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hought Bubble: Cloud 5">
            <a:extLst>
              <a:ext uri="{FF2B5EF4-FFF2-40B4-BE49-F238E27FC236}">
                <a16:creationId xmlns:a16="http://schemas.microsoft.com/office/drawing/2014/main" id="{E263BF08-C85C-41E5-BF00-8C999E5F0752}"/>
              </a:ext>
            </a:extLst>
          </p:cNvPr>
          <p:cNvSpPr/>
          <p:nvPr/>
        </p:nvSpPr>
        <p:spPr>
          <a:xfrm>
            <a:off x="191697" y="2171700"/>
            <a:ext cx="11805557" cy="3935185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600" b="1" dirty="0"/>
              <a:t>QUESTIONS?</a:t>
            </a:r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631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6211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INTRODUCTION: Transmembrane </a:t>
            </a:r>
            <a:r>
              <a:rPr lang="el-GR" sz="3200" b="1" i="1" dirty="0"/>
              <a:t>β </a:t>
            </a:r>
            <a:r>
              <a:rPr lang="en-US" sz="3200" b="1" dirty="0"/>
              <a:t>barrel proteins (TMBs)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1280160" y="2592728"/>
            <a:ext cx="9628632" cy="3986213"/>
          </a:xfrm>
        </p:spPr>
        <p:txBody>
          <a:bodyPr/>
          <a:lstStyle/>
          <a:p>
            <a:r>
              <a:rPr lang="en-US" dirty="0"/>
              <a:t>Outer membrane of gram-negative bacteria, chloroplasts and mitochondria.  </a:t>
            </a:r>
          </a:p>
          <a:p>
            <a:r>
              <a:rPr lang="en-US" dirty="0"/>
              <a:t>Many known functions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Translocation machinery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Molecular transport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Pore formation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Etcetera </a:t>
            </a:r>
          </a:p>
          <a:p>
            <a:r>
              <a:rPr lang="en-US" dirty="0"/>
              <a:t>Scarce TMBs structures in PDB</a:t>
            </a:r>
          </a:p>
        </p:txBody>
      </p:sp>
      <p:pic>
        <p:nvPicPr>
          <p:cNvPr id="2050" name="Picture 2" descr="https://upload.wikimedia.org/wikipedia/commons/thumb/f/fb/Sucrose_porin_1a0s.png/800px-Sucrose_porin_1a0s.png">
            <a:extLst>
              <a:ext uri="{FF2B5EF4-FFF2-40B4-BE49-F238E27FC236}">
                <a16:creationId xmlns:a16="http://schemas.microsoft.com/office/drawing/2014/main" id="{A4FFA7F2-D89B-4ECA-88FD-D4C8287B2A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0457" y="3032241"/>
            <a:ext cx="4078514" cy="3991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355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D191A-17AA-48AB-8FE9-1383E9EE01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62113"/>
          </a:xfrm>
        </p:spPr>
        <p:txBody>
          <a:bodyPr/>
          <a:lstStyle/>
          <a:p>
            <a:pPr algn="ctr"/>
            <a:r>
              <a:rPr lang="en-US" sz="3200" b="1" dirty="0"/>
              <a:t>INTRODUCTION: Computational methods in the realm of TMBs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3C9C333-C3AA-40A1-AE4F-8DE427640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/>
          <a:lstStyle/>
          <a:p>
            <a:pPr algn="ctr"/>
            <a:r>
              <a:rPr lang="en-US" dirty="0"/>
              <a:t>Identification of TMBs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4AFF493-4E8D-4B72-A3D2-BCC5794C9F8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SVMs (Park et al., 2005)</a:t>
            </a:r>
          </a:p>
          <a:p>
            <a:r>
              <a:rPr lang="en-US" dirty="0"/>
              <a:t>Hidden Markov Models (HMM) (Deng et al., 2004; </a:t>
            </a:r>
            <a:r>
              <a:rPr lang="en-US" dirty="0" err="1"/>
              <a:t>Martelli</a:t>
            </a:r>
            <a:r>
              <a:rPr lang="en-US" dirty="0"/>
              <a:t> et al., 2002)</a:t>
            </a:r>
          </a:p>
          <a:p>
            <a:r>
              <a:rPr lang="en-US" dirty="0"/>
              <a:t>Neural Networks (</a:t>
            </a:r>
            <a:r>
              <a:rPr lang="en-US" dirty="0" err="1"/>
              <a:t>Gromiha</a:t>
            </a:r>
            <a:r>
              <a:rPr lang="en-US" dirty="0"/>
              <a:t> and </a:t>
            </a:r>
            <a:r>
              <a:rPr lang="en-US" dirty="0" err="1"/>
              <a:t>Suwa</a:t>
            </a:r>
            <a:r>
              <a:rPr lang="en-US" dirty="0"/>
              <a:t>, 2006; </a:t>
            </a:r>
            <a:r>
              <a:rPr lang="en-US" dirty="0" err="1"/>
              <a:t>Gromiha</a:t>
            </a:r>
            <a:r>
              <a:rPr lang="en-US" dirty="0"/>
              <a:t> et al., 2004)</a:t>
            </a:r>
          </a:p>
          <a:p>
            <a:r>
              <a:rPr lang="en-US" i="1" dirty="0"/>
              <a:t>K</a:t>
            </a:r>
            <a:r>
              <a:rPr lang="en-US" dirty="0"/>
              <a:t>-nearest neighbor methods (Hu and Yan, 2008)</a:t>
            </a:r>
          </a:p>
          <a:p>
            <a:r>
              <a:rPr lang="en-US" dirty="0"/>
              <a:t>Etcetera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99CEB59-BD35-451C-A849-2C76BE95D4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Prediction of TMBs’ topology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F8E6EDB-A657-4BE1-99BC-D5EEBDD7552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HMM-based methods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PRED-TMBB (</a:t>
            </a:r>
            <a:r>
              <a:rPr lang="en-US" dirty="0" err="1"/>
              <a:t>Bagos</a:t>
            </a:r>
            <a:r>
              <a:rPr lang="en-US" dirty="0"/>
              <a:t> et al., 2004)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PROFtmb</a:t>
            </a:r>
            <a:r>
              <a:rPr lang="en-US" dirty="0"/>
              <a:t> (Bigelow and </a:t>
            </a:r>
            <a:r>
              <a:rPr lang="en-US" dirty="0" err="1"/>
              <a:t>Rost</a:t>
            </a:r>
            <a:r>
              <a:rPr lang="en-US" dirty="0"/>
              <a:t>, 2006)</a:t>
            </a:r>
          </a:p>
          <a:p>
            <a:r>
              <a:rPr lang="en-US" dirty="0"/>
              <a:t>SVM-based methods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TMBETAPRED-RBF (</a:t>
            </a:r>
            <a:r>
              <a:rPr lang="en-US" dirty="0" err="1"/>
              <a:t>Ou</a:t>
            </a:r>
            <a:r>
              <a:rPr lang="en-US" dirty="0"/>
              <a:t> et al.,2010) </a:t>
            </a:r>
          </a:p>
          <a:p>
            <a:r>
              <a:rPr lang="en-US" dirty="0"/>
              <a:t>Neural network-based methods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TMBpro</a:t>
            </a:r>
            <a:r>
              <a:rPr lang="en-US" dirty="0"/>
              <a:t> (Randall et al., 2008) </a:t>
            </a:r>
          </a:p>
          <a:p>
            <a:r>
              <a:rPr lang="en-US" dirty="0"/>
              <a:t>Methods based on statistical potentials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TransFold</a:t>
            </a:r>
            <a:r>
              <a:rPr lang="en-US" dirty="0"/>
              <a:t> (</a:t>
            </a:r>
            <a:r>
              <a:rPr lang="en-US" dirty="0" err="1"/>
              <a:t>Waldispuhl</a:t>
            </a:r>
            <a:r>
              <a:rPr lang="en-US" dirty="0"/>
              <a:t> </a:t>
            </a:r>
            <a:r>
              <a:rPr lang="en-US" i="1" dirty="0"/>
              <a:t>et al.</a:t>
            </a:r>
            <a:r>
              <a:rPr lang="en-US" dirty="0"/>
              <a:t>, 2006)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E87C27E-22B9-4670-955E-0795EDFC9875}"/>
              </a:ext>
            </a:extLst>
          </p:cNvPr>
          <p:cNvSpPr/>
          <p:nvPr/>
        </p:nvSpPr>
        <p:spPr>
          <a:xfrm>
            <a:off x="6168571" y="3744688"/>
            <a:ext cx="4740221" cy="769256"/>
          </a:xfrm>
          <a:prstGeom prst="rect">
            <a:avLst/>
          </a:prstGeom>
          <a:noFill/>
          <a:ln>
            <a:solidFill>
              <a:schemeClr val="accent1"/>
            </a:solidFill>
          </a:ln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D1036B-41C4-4833-A337-D30724A01D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2572" y="3346803"/>
            <a:ext cx="5442735" cy="1500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03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7" grpId="0" build="allAtOnce"/>
      <p:bldP spid="8" grpId="0" build="allAtOnce"/>
      <p:bldP spid="9" grpId="0" build="allAtOnce"/>
      <p:bldP spid="9" grpId="1" uiExpand="1" build="p"/>
      <p:bldP spid="10" grpId="0" animBg="1"/>
      <p:bldP spid="10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C92B0-16F0-4FB2-A4F8-FF347E5B5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/>
              <a:t>METHODS: BOCTOPUS (</a:t>
            </a:r>
            <a:r>
              <a:rPr lang="en-US" sz="3200" b="1" dirty="0" err="1"/>
              <a:t>Elofsson</a:t>
            </a:r>
            <a:r>
              <a:rPr lang="en-US" sz="3200" b="1" dirty="0"/>
              <a:t> et al., 2012)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FB2C30-0D6A-4B3C-ADBC-064E2857F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59" y="2537181"/>
            <a:ext cx="9628632" cy="3986213"/>
          </a:xfrm>
        </p:spPr>
        <p:txBody>
          <a:bodyPr/>
          <a:lstStyle/>
          <a:p>
            <a:r>
              <a:rPr lang="en-US" dirty="0"/>
              <a:t>Combination of SVMs and HMM</a:t>
            </a:r>
          </a:p>
          <a:p>
            <a:r>
              <a:rPr lang="en-US" dirty="0"/>
              <a:t>Non-redundant training dataset: 36 TMB structures (OPM)</a:t>
            </a:r>
          </a:p>
          <a:p>
            <a:r>
              <a:rPr lang="en-US" dirty="0"/>
              <a:t>Based on a 10-fold cross-validation test</a:t>
            </a:r>
          </a:p>
          <a:p>
            <a:r>
              <a:rPr lang="en-US" dirty="0"/>
              <a:t>Main use: topology prediction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918215-9F55-492E-AE20-985F8856F7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0123" y="4849601"/>
            <a:ext cx="6648703" cy="183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725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D0B68-5F9B-450F-877B-5BB8859B0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/>
              <a:t>METHODS: Training BOCTOPUS (</a:t>
            </a:r>
            <a:r>
              <a:rPr lang="en-US" sz="3200" b="1" dirty="0" err="1"/>
              <a:t>Elofsson</a:t>
            </a:r>
            <a:r>
              <a:rPr lang="en-US" sz="3200" b="1" dirty="0"/>
              <a:t> et al., 2012)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F196EF-5B4D-473D-8861-E8D1BEF3A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0160" y="2190748"/>
            <a:ext cx="9628632" cy="4667252"/>
          </a:xfrm>
        </p:spPr>
        <p:txBody>
          <a:bodyPr>
            <a:normAutofit/>
          </a:bodyPr>
          <a:lstStyle/>
          <a:p>
            <a:r>
              <a:rPr lang="en-US" dirty="0"/>
              <a:t>Input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Position-Specific Scoring Matrix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3 iterations, </a:t>
            </a:r>
            <a:r>
              <a:rPr lang="en-US" dirty="0" err="1"/>
              <a:t>nr</a:t>
            </a:r>
            <a:r>
              <a:rPr lang="en-US" dirty="0"/>
              <a:t> NCBI </a:t>
            </a:r>
          </a:p>
          <a:p>
            <a:r>
              <a:rPr lang="en-US" dirty="0"/>
              <a:t>SVMs training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Preference of each residue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Radial basis, linear kernels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Window size optimization (MCC)</a:t>
            </a:r>
          </a:p>
          <a:p>
            <a:r>
              <a:rPr lang="en-US" dirty="0"/>
              <a:t>HMMs optimization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Input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Pre-barrel state (P)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4 states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Viterbi algorithm, based on emission scores</a:t>
            </a:r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  <a:p>
            <a:pPr lvl="1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A24F8E-6EF5-4238-AF72-782C2EEFD5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776"/>
          <a:stretch/>
        </p:blipFill>
        <p:spPr>
          <a:xfrm>
            <a:off x="6094476" y="2793208"/>
            <a:ext cx="5529942" cy="254089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4C60428-5AC8-4029-BA1C-8565DF15EC0B}"/>
              </a:ext>
            </a:extLst>
          </p:cNvPr>
          <p:cNvSpPr/>
          <p:nvPr/>
        </p:nvSpPr>
        <p:spPr>
          <a:xfrm>
            <a:off x="6094476" y="2793208"/>
            <a:ext cx="1307809" cy="2540896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1B319C-6A5F-4455-A3BE-41BB71F9325F}"/>
              </a:ext>
            </a:extLst>
          </p:cNvPr>
          <p:cNvSpPr/>
          <p:nvPr/>
        </p:nvSpPr>
        <p:spPr>
          <a:xfrm>
            <a:off x="7286171" y="2793208"/>
            <a:ext cx="1465943" cy="2540896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1DD4A6-65E7-47EA-A0F4-3A7C2F45A350}"/>
              </a:ext>
            </a:extLst>
          </p:cNvPr>
          <p:cNvSpPr/>
          <p:nvPr/>
        </p:nvSpPr>
        <p:spPr>
          <a:xfrm>
            <a:off x="8752114" y="2793208"/>
            <a:ext cx="2872304" cy="2540896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0049E32-01E2-4CD1-B2C6-EA88A6BC7778}"/>
              </a:ext>
            </a:extLst>
          </p:cNvPr>
          <p:cNvSpPr/>
          <p:nvPr/>
        </p:nvSpPr>
        <p:spPr>
          <a:xfrm>
            <a:off x="6778236" y="5570867"/>
            <a:ext cx="416242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BOCTOPUS (</a:t>
            </a:r>
            <a:r>
              <a:rPr lang="en-US" b="1" dirty="0" err="1"/>
              <a:t>Elofsson</a:t>
            </a:r>
            <a:r>
              <a:rPr lang="en-US" b="1" dirty="0"/>
              <a:t> et al., 2012) pipeline</a:t>
            </a: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E0183A-1B7E-4E2F-BB93-DB158F3F9E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107" y="1962523"/>
            <a:ext cx="4645994" cy="291188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17D753-36AC-4F2C-ACF6-E1DA5AE0A4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6154" y="2056681"/>
            <a:ext cx="5859446" cy="4497814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C378FBE-A711-4C82-9019-A6FD4712852B}"/>
              </a:ext>
            </a:extLst>
          </p:cNvPr>
          <p:cNvSpPr/>
          <p:nvPr/>
        </p:nvSpPr>
        <p:spPr>
          <a:xfrm>
            <a:off x="11397845" y="3240663"/>
            <a:ext cx="213468" cy="1778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AF499A14-0CEC-4064-9DB7-5427CB2AA7F9}"/>
              </a:ext>
            </a:extLst>
          </p:cNvPr>
          <p:cNvSpPr/>
          <p:nvPr/>
        </p:nvSpPr>
        <p:spPr>
          <a:xfrm>
            <a:off x="9397595" y="3192026"/>
            <a:ext cx="213468" cy="1778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7840B08-F71D-455F-A56D-5E5A9452A3EB}"/>
              </a:ext>
            </a:extLst>
          </p:cNvPr>
          <p:cNvSpPr/>
          <p:nvPr/>
        </p:nvSpPr>
        <p:spPr>
          <a:xfrm>
            <a:off x="9730341" y="2855476"/>
            <a:ext cx="213468" cy="17780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23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59154-061C-4674-B8B3-641999B38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66343"/>
            <a:ext cx="12192000" cy="1362113"/>
          </a:xfrm>
        </p:spPr>
        <p:txBody>
          <a:bodyPr/>
          <a:lstStyle/>
          <a:p>
            <a:pPr algn="ctr"/>
            <a:r>
              <a:rPr lang="en-US" sz="3200" b="1" dirty="0"/>
              <a:t>METHODS: Other methods in BOCTOPUS (</a:t>
            </a:r>
            <a:r>
              <a:rPr lang="en-US" sz="3200" b="1" dirty="0" err="1"/>
              <a:t>Elofsson</a:t>
            </a:r>
            <a:r>
              <a:rPr lang="en-US" sz="3200" b="1" dirty="0"/>
              <a:t> et al., 2012) 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35247-431C-4D12-8E85-D3B18AE3E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/>
          <a:lstStyle/>
          <a:p>
            <a:r>
              <a:rPr lang="en-US" dirty="0"/>
              <a:t>Cross-validated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931D8-02E4-4ABB-BB9A-154DBAB0604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10-fold cross-validation test</a:t>
            </a:r>
          </a:p>
          <a:p>
            <a:r>
              <a:rPr lang="en-US" dirty="0"/>
              <a:t>Trained SVMs</a:t>
            </a:r>
          </a:p>
          <a:p>
            <a:r>
              <a:rPr lang="en-US" dirty="0"/>
              <a:t>10000 top-performing HMMs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C8D093B-5D4E-4037-9C8C-88FBF34DE4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TMB identification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5DF7CF-4BD3-40FE-83BD-E2F2EDC946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1582063"/>
          </a:xfrm>
        </p:spPr>
        <p:txBody>
          <a:bodyPr/>
          <a:lstStyle/>
          <a:p>
            <a:r>
              <a:rPr lang="en-US" dirty="0"/>
              <a:t>Tested on a PDB dataset</a:t>
            </a:r>
          </a:p>
          <a:p>
            <a:r>
              <a:rPr lang="en-US" dirty="0"/>
              <a:t>Dependent on the number of strands predicted (8)</a:t>
            </a:r>
          </a:p>
        </p:txBody>
      </p:sp>
      <p:pic>
        <p:nvPicPr>
          <p:cNvPr id="3074" name="Picture 2" descr="Resultado de imagen de cross validation">
            <a:extLst>
              <a:ext uri="{FF2B5EF4-FFF2-40B4-BE49-F238E27FC236}">
                <a16:creationId xmlns:a16="http://schemas.microsoft.com/office/drawing/2014/main" id="{E1ED641E-2342-4B61-A4E3-E10329514A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3" r="4724"/>
          <a:stretch/>
        </p:blipFill>
        <p:spPr bwMode="auto">
          <a:xfrm>
            <a:off x="1280160" y="4460078"/>
            <a:ext cx="3694321" cy="2029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E1EAB215-CB06-45D6-82E2-88FF57DB992D}"/>
              </a:ext>
            </a:extLst>
          </p:cNvPr>
          <p:cNvSpPr txBox="1">
            <a:spLocks/>
          </p:cNvSpPr>
          <p:nvPr/>
        </p:nvSpPr>
        <p:spPr>
          <a:xfrm>
            <a:off x="6419088" y="3992480"/>
            <a:ext cx="4489704" cy="83069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Evaluation</a:t>
            </a:r>
          </a:p>
        </p:txBody>
      </p:sp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693CFA49-EFA8-4D91-B956-B993CB4B8E60}"/>
              </a:ext>
            </a:extLst>
          </p:cNvPr>
          <p:cNvSpPr txBox="1">
            <a:spLocks/>
          </p:cNvSpPr>
          <p:nvPr/>
        </p:nvSpPr>
        <p:spPr>
          <a:xfrm>
            <a:off x="6419088" y="4907218"/>
            <a:ext cx="4489704" cy="15820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Font typeface="Wingdings" panose="05000000000000000000" pitchFamily="2" charset="2"/>
              <a:buChar char="§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Q2</a:t>
            </a:r>
          </a:p>
          <a:p>
            <a:r>
              <a:rPr lang="en-US" dirty="0"/>
              <a:t>Q3</a:t>
            </a:r>
          </a:p>
          <a:p>
            <a:r>
              <a:rPr lang="en-US" dirty="0"/>
              <a:t>Segment overlap (SOV)</a:t>
            </a:r>
          </a:p>
        </p:txBody>
      </p:sp>
    </p:spTree>
    <p:extLst>
      <p:ext uri="{BB962C8B-B14F-4D97-AF65-F5344CB8AC3E}">
        <p14:creationId xmlns:p14="http://schemas.microsoft.com/office/powerpoint/2010/main" val="163998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/>
              <a:t>RESULTS: Residue-level prediction accuracy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8660" y="3614510"/>
            <a:ext cx="4489704" cy="1594304"/>
          </a:xfrm>
        </p:spPr>
        <p:txBody>
          <a:bodyPr/>
          <a:lstStyle/>
          <a:p>
            <a:r>
              <a:rPr lang="en-US" dirty="0"/>
              <a:t>Q2: two-state prediction </a:t>
            </a:r>
          </a:p>
          <a:p>
            <a:r>
              <a:rPr lang="en-US" dirty="0"/>
              <a:t>Q3: three-state prediction </a:t>
            </a:r>
          </a:p>
          <a:p>
            <a:r>
              <a:rPr lang="en-US" dirty="0"/>
              <a:t>Segment overlap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06245D-0D02-4C3A-8FC7-AA1B9B4B3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8403" y="2925762"/>
            <a:ext cx="7169832" cy="283527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CAF2B32-224A-48B7-96F3-23E71C3DE7EC}"/>
              </a:ext>
            </a:extLst>
          </p:cNvPr>
          <p:cNvSpPr/>
          <p:nvPr/>
        </p:nvSpPr>
        <p:spPr>
          <a:xfrm>
            <a:off x="4528403" y="4049487"/>
            <a:ext cx="7169832" cy="293913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70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1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4.44444E-6 L -0.0392 -0.01158 C -0.04792 -0.01389 -0.05287 -0.0176 -0.05287 -0.0213 C -0.05287 -0.0257 -0.04792 -0.02917 -0.0392 -0.03149 L 3.54167E-6 -0.04283 " pathEditMode="relative" rAng="0" ptsTypes="AAA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43" y="-21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200" b="1" dirty="0"/>
              <a:t>RESULTS: Topology prediction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91594" y="2184763"/>
            <a:ext cx="4489704" cy="3986784"/>
          </a:xfrm>
        </p:spPr>
        <p:txBody>
          <a:bodyPr>
            <a:normAutofit/>
          </a:bodyPr>
          <a:lstStyle/>
          <a:p>
            <a:r>
              <a:rPr lang="en-US" dirty="0"/>
              <a:t>No. strands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Predicted = Observed </a:t>
            </a:r>
          </a:p>
          <a:p>
            <a:r>
              <a:rPr lang="en-US" dirty="0"/>
              <a:t>Topology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Predicted overlap at least 2 residues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1EF79DC-8905-4872-A67E-2499AAAE958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55250" y="1949527"/>
            <a:ext cx="4684993" cy="464388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7518650-5B08-4350-B89D-0790A5C33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86" y="4271468"/>
            <a:ext cx="5689120" cy="227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179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038C0-1812-433E-A40B-EDB5036E9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RESULTS: Multi-chain TMB topology prediction</a:t>
            </a:r>
            <a:endParaRPr lang="en-US" sz="32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56B2B3C-4720-49CE-A6DF-90407B20A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β-strands from different chains</a:t>
            </a:r>
          </a:p>
          <a:p>
            <a:r>
              <a:rPr lang="en-US" dirty="0"/>
              <a:t> </a:t>
            </a:r>
            <a:r>
              <a:rPr lang="pt-BR" dirty="0"/>
              <a:t>Haemophilus influenzae Hia autotransporter ß (3emo_A)</a:t>
            </a:r>
            <a:endParaRPr lang="en-US" dirty="0"/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0AD9281-5CD7-44E2-AB2F-024FB5DCC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880" y="3605893"/>
            <a:ext cx="7932137" cy="276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18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ducational subjects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0001127.potx" id="{6B18C398-4F76-4BDC-B8A4-D02A96E0AA82}" vid="{FBF1AC64-E511-41D2-AA23-0E693E79CD77}"/>
    </a:ext>
  </a:extLst>
</a:theme>
</file>

<file path=ppt/theme/theme2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Educational subjects presentation, chalkboard illustrations design (widescreen)</Template>
  <TotalTime>1832</TotalTime>
  <Words>456</Words>
  <Application>Microsoft Office PowerPoint</Application>
  <PresentationFormat>Widescreen</PresentationFormat>
  <Paragraphs>86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Wingdings</vt:lpstr>
      <vt:lpstr>Educational subjects 16x9</vt:lpstr>
      <vt:lpstr>BOCTOPUS: improved topology prediction of transmembrane β barrel proteins</vt:lpstr>
      <vt:lpstr>INTRODUCTION: Transmembrane β barrel proteins (TMBs)</vt:lpstr>
      <vt:lpstr>INTRODUCTION: Computational methods in the realm of TMBs</vt:lpstr>
      <vt:lpstr>METHODS: BOCTOPUS (Elofsson et al., 2012)</vt:lpstr>
      <vt:lpstr>METHODS: Training BOCTOPUS (Elofsson et al., 2012)</vt:lpstr>
      <vt:lpstr>METHODS: Other methods in BOCTOPUS (Elofsson et al., 2012)  </vt:lpstr>
      <vt:lpstr>RESULTS: Residue-level prediction accuracy</vt:lpstr>
      <vt:lpstr>RESULTS: Topology prediction</vt:lpstr>
      <vt:lpstr>RESULTS: Multi-chain TMB topology prediction</vt:lpstr>
      <vt:lpstr>RESULTS: TMB identification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BOCTOPUS: improved topology prediction of transmembrane β barrel proteins</dc:title>
  <dc:creator>Marina</dc:creator>
  <cp:lastModifiedBy>Marina</cp:lastModifiedBy>
  <cp:revision>37</cp:revision>
  <dcterms:created xsi:type="dcterms:W3CDTF">2018-02-27T15:51:38Z</dcterms:created>
  <dcterms:modified xsi:type="dcterms:W3CDTF">2018-02-28T22:24:12Z</dcterms:modified>
</cp:coreProperties>
</file>

<file path=docProps/thumbnail.jpeg>
</file>